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1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7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17/06/2019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67744" y="1556792"/>
            <a:ext cx="4246240" cy="432047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it-IT" b="1" dirty="0">
                <a:latin typeface="+mn-lt"/>
                <a:ea typeface="+mn-ea"/>
                <a:cs typeface="+mn-cs"/>
              </a:rPr>
              <a:t>PROGETTO 0-6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24048" y="3429000"/>
            <a:ext cx="8856984" cy="2808312"/>
          </a:xfrm>
        </p:spPr>
        <p:txBody>
          <a:bodyPr>
            <a:noAutofit/>
          </a:bodyPr>
          <a:lstStyle/>
          <a:p>
            <a:r>
              <a:rPr lang="it-IT" sz="1800" b="1" dirty="0">
                <a:solidFill>
                  <a:schemeClr val="tx1"/>
                </a:solidFill>
              </a:rPr>
              <a:t> OBIETTIVI COMUNI E CONDIVISI FRA I PARTNERS</a:t>
            </a:r>
          </a:p>
          <a:p>
            <a:r>
              <a:rPr lang="it-IT" sz="1800" b="1" dirty="0">
                <a:solidFill>
                  <a:schemeClr val="tx1"/>
                </a:solidFill>
              </a:rPr>
              <a:t> </a:t>
            </a:r>
          </a:p>
          <a:p>
            <a:r>
              <a:rPr lang="it-IT" sz="1800" b="1" dirty="0">
                <a:solidFill>
                  <a:schemeClr val="tx1"/>
                </a:solidFill>
              </a:rPr>
              <a:t>Tutti i bambini hanno diritto ad una educazione di qualità fin dalla nascita</a:t>
            </a:r>
          </a:p>
          <a:p>
            <a:r>
              <a:rPr lang="it-IT" sz="1800" b="1" dirty="0">
                <a:solidFill>
                  <a:schemeClr val="tx1"/>
                </a:solidFill>
              </a:rPr>
              <a:t>L’educazione di ogni bambino è sempre un fatto di responsabilità collettiva</a:t>
            </a:r>
          </a:p>
          <a:p>
            <a:r>
              <a:rPr lang="it-IT" sz="1800" b="1" dirty="0">
                <a:solidFill>
                  <a:schemeClr val="tx1"/>
                </a:solidFill>
              </a:rPr>
              <a:t>Una rete di servizi accessibile a tutti è strumento di democrazia</a:t>
            </a:r>
          </a:p>
          <a:p>
            <a:r>
              <a:rPr lang="it-IT" sz="1800" b="1" dirty="0">
                <a:solidFill>
                  <a:schemeClr val="tx1"/>
                </a:solidFill>
              </a:rPr>
              <a:t>L’offerta di un servizio culturalmente accettabile per tutti costruisce la comunità educante Ampliare le reti di condivisione è una azione che intercetta la solitudine Mantenere attive le reti di condivisione riduce l’isolamento sociale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1008112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30092"/>
            <a:ext cx="1292225" cy="87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979712" y="2060848"/>
            <a:ext cx="53456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Una rete di servizi per qualificare la cura della</a:t>
            </a:r>
            <a:endParaRPr lang="it-IT" dirty="0"/>
          </a:p>
          <a:p>
            <a:pPr algn="ctr"/>
            <a:r>
              <a:rPr lang="it-IT" b="1" dirty="0"/>
              <a:t>prima infanzia ovunque si realizzi</a:t>
            </a:r>
            <a:endParaRPr lang="it-IT" dirty="0"/>
          </a:p>
          <a:p>
            <a:pPr algn="ctr"/>
            <a:r>
              <a:rPr lang="it-IT" b="1" dirty="0"/>
              <a:t>(Q-</a:t>
            </a:r>
            <a:r>
              <a:rPr lang="it-IT" b="1" dirty="0" err="1"/>
              <a:t>ReSCuE</a:t>
            </a:r>
            <a:r>
              <a:rPr lang="it-IT" b="1" dirty="0"/>
              <a:t>)</a:t>
            </a:r>
            <a:endParaRPr lang="it-IT" dirty="0"/>
          </a:p>
          <a:p>
            <a:pPr algn="ctr"/>
            <a:r>
              <a:rPr lang="it-IT" b="1" dirty="0"/>
              <a:t>Fondazione Con i Bambini – Roma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839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 rot="19342637">
            <a:off x="3454502" y="3052093"/>
            <a:ext cx="20522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QUESTIONARIO PER I </a:t>
            </a:r>
            <a:r>
              <a:rPr lang="it-IT" b="1" dirty="0" smtClean="0"/>
              <a:t>GENITORI</a:t>
            </a:r>
            <a:endParaRPr lang="it-IT" dirty="0"/>
          </a:p>
        </p:txBody>
      </p:sp>
      <p:sp>
        <p:nvSpPr>
          <p:cNvPr id="2" name="Rettangolo 1"/>
          <p:cNvSpPr/>
          <p:nvPr/>
        </p:nvSpPr>
        <p:spPr>
          <a:xfrm>
            <a:off x="174027" y="2401522"/>
            <a:ext cx="33606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200" dirty="0"/>
              <a:t>Come ti fa sentire il fatto che tuo figlio stia per entrare alla scuola primaria?</a:t>
            </a:r>
          </a:p>
          <a:p>
            <a:pPr lvl="0"/>
            <a:r>
              <a:rPr lang="it-IT" sz="1200" dirty="0"/>
              <a:t>Preoccupato</a:t>
            </a:r>
          </a:p>
          <a:p>
            <a:pPr lvl="0"/>
            <a:r>
              <a:rPr lang="it-IT" sz="1200" dirty="0"/>
              <a:t>Curioso</a:t>
            </a:r>
          </a:p>
          <a:p>
            <a:pPr lvl="0"/>
            <a:r>
              <a:rPr lang="it-IT" sz="1200" dirty="0"/>
              <a:t>Dubbioso</a:t>
            </a:r>
          </a:p>
          <a:p>
            <a:pPr lvl="0"/>
            <a:r>
              <a:rPr lang="it-IT" sz="1200" dirty="0"/>
              <a:t>Fiducioso</a:t>
            </a:r>
          </a:p>
          <a:p>
            <a:pPr lvl="0"/>
            <a:r>
              <a:rPr lang="it-IT" sz="1200" dirty="0"/>
              <a:t>Altro ………………………………………….</a:t>
            </a:r>
          </a:p>
        </p:txBody>
      </p:sp>
      <p:sp>
        <p:nvSpPr>
          <p:cNvPr id="3" name="Rettangolo 2"/>
          <p:cNvSpPr/>
          <p:nvPr/>
        </p:nvSpPr>
        <p:spPr>
          <a:xfrm>
            <a:off x="5004047" y="112132"/>
            <a:ext cx="3866233" cy="2380764"/>
          </a:xfrm>
          <a:prstGeom prst="rect">
            <a:avLst/>
          </a:prstGeom>
          <a:solidFill>
            <a:srgbClr val="00B0F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it-IT" sz="1200" dirty="0"/>
              <a:t>In base a quali aspetti hai effettuato la scelta della scuola primaria?</a:t>
            </a:r>
          </a:p>
          <a:p>
            <a:r>
              <a:rPr lang="it-IT" sz="1200" i="1" dirty="0"/>
              <a:t>(Di fianco a ciascuna frase scrivi il numero che più si avvicina alla tua risposta: 1=per niente; 2=poco; 3=abbastanza; 4=molto)</a:t>
            </a:r>
            <a:endParaRPr lang="it-IT" sz="1200" dirty="0"/>
          </a:p>
          <a:p>
            <a:pPr lvl="0"/>
            <a:r>
              <a:rPr lang="it-IT" sz="1200" dirty="0"/>
              <a:t>Vicinanza a casa o al luogo di lavoro</a:t>
            </a:r>
          </a:p>
          <a:p>
            <a:pPr lvl="0"/>
            <a:r>
              <a:rPr lang="it-IT" sz="1200" dirty="0"/>
              <a:t>Spazi interni ed esterni</a:t>
            </a:r>
          </a:p>
          <a:p>
            <a:pPr lvl="0"/>
            <a:r>
              <a:rPr lang="it-IT" sz="1200" dirty="0"/>
              <a:t>Programmi formativi particolari ed esposti nelle giornate di Open </a:t>
            </a:r>
            <a:r>
              <a:rPr lang="it-IT" sz="1200" dirty="0" err="1"/>
              <a:t>Day</a:t>
            </a:r>
            <a:endParaRPr lang="it-IT" sz="1200" dirty="0"/>
          </a:p>
          <a:p>
            <a:pPr lvl="0"/>
            <a:r>
              <a:rPr lang="it-IT" sz="1200" dirty="0"/>
              <a:t>Buone recensioni da parte di amici e parenti</a:t>
            </a:r>
          </a:p>
          <a:p>
            <a:pPr lvl="0"/>
            <a:r>
              <a:rPr lang="it-IT" sz="1200" dirty="0"/>
              <a:t>Insegnanti che ci lavorano</a:t>
            </a:r>
          </a:p>
          <a:p>
            <a:pPr lvl="0"/>
            <a:r>
              <a:rPr lang="it-IT" sz="1200" dirty="0"/>
              <a:t>Altro………………………………………………………………………..</a:t>
            </a:r>
          </a:p>
        </p:txBody>
      </p:sp>
      <p:sp>
        <p:nvSpPr>
          <p:cNvPr id="6" name="Rettangolo 5"/>
          <p:cNvSpPr/>
          <p:nvPr/>
        </p:nvSpPr>
        <p:spPr>
          <a:xfrm>
            <a:off x="5864201" y="3790752"/>
            <a:ext cx="30060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200" dirty="0"/>
              <a:t>Come percepisci che il bambino stia vivendo l’ormai prossima entrata alla scuola primaria?</a:t>
            </a:r>
          </a:p>
          <a:p>
            <a:pPr lvl="0"/>
            <a:r>
              <a:rPr lang="it-IT" sz="1200" dirty="0"/>
              <a:t>Non se ne rende conto</a:t>
            </a:r>
          </a:p>
          <a:p>
            <a:pPr lvl="0"/>
            <a:r>
              <a:rPr lang="it-IT" sz="1200" dirty="0"/>
              <a:t>È entusiasta e pensa si divertirà tantissimo</a:t>
            </a:r>
          </a:p>
          <a:p>
            <a:pPr lvl="0"/>
            <a:r>
              <a:rPr lang="it-IT" sz="1200" dirty="0"/>
              <a:t>È ansioso e preoccupato</a:t>
            </a:r>
          </a:p>
          <a:p>
            <a:pPr lvl="0"/>
            <a:r>
              <a:rPr lang="it-IT" sz="1200" dirty="0"/>
              <a:t>Si sente grande</a:t>
            </a:r>
          </a:p>
          <a:p>
            <a:r>
              <a:rPr lang="it-IT" sz="1200" dirty="0"/>
              <a:t>Altro ……………………………………………….</a:t>
            </a:r>
            <a:endParaRPr lang="it-IT" sz="1200" dirty="0"/>
          </a:p>
        </p:txBody>
      </p:sp>
      <p:sp>
        <p:nvSpPr>
          <p:cNvPr id="8" name="Rettangolo 7"/>
          <p:cNvSpPr/>
          <p:nvPr/>
        </p:nvSpPr>
        <p:spPr>
          <a:xfrm>
            <a:off x="102018" y="2393724"/>
            <a:ext cx="3447383" cy="1384995"/>
          </a:xfrm>
          <a:prstGeom prst="rect">
            <a:avLst/>
          </a:prstGeom>
          <a:solidFill>
            <a:srgbClr val="FFFF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5769133" y="3779748"/>
            <a:ext cx="3258362" cy="1384995"/>
          </a:xfrm>
          <a:prstGeom prst="rect">
            <a:avLst/>
          </a:prstGeom>
          <a:solidFill>
            <a:srgbClr val="00B05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5004048" y="5356372"/>
            <a:ext cx="311409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200" dirty="0"/>
              <a:t>Con quale di questi aggettivi descriveresti il percorso di autonomia che tuo figlio ha svolto nell’arco dei 3 anni di scuola d’infanzia?</a:t>
            </a:r>
          </a:p>
          <a:p>
            <a:pPr lvl="0"/>
            <a:r>
              <a:rPr lang="it-IT" sz="1200" dirty="0"/>
              <a:t>Fondamentale</a:t>
            </a:r>
          </a:p>
          <a:p>
            <a:pPr lvl="0"/>
            <a:r>
              <a:rPr lang="it-IT" sz="1200" dirty="0"/>
              <a:t>Utile</a:t>
            </a:r>
          </a:p>
          <a:p>
            <a:pPr lvl="0"/>
            <a:r>
              <a:rPr lang="it-IT" sz="1200" dirty="0"/>
              <a:t>Superfluo</a:t>
            </a:r>
          </a:p>
          <a:p>
            <a:pPr lvl="0"/>
            <a:r>
              <a:rPr lang="it-IT" sz="1200" dirty="0"/>
              <a:t>Altro………………………………………………………..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5004048" y="5356373"/>
            <a:ext cx="3327285" cy="1384995"/>
          </a:xfrm>
          <a:prstGeom prst="rect">
            <a:avLst/>
          </a:prstGeom>
          <a:solidFill>
            <a:srgbClr val="FF000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179512" y="4472246"/>
            <a:ext cx="4572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sz="1200" dirty="0"/>
              <a:t>Quali competenze ritieni che tuo figlio abbia sviluppato di più e quali di meno, nel corso di questi tre anni? </a:t>
            </a:r>
            <a:r>
              <a:rPr lang="it-IT" sz="1200" i="1" dirty="0"/>
              <a:t>(Di fianco a ciascuna frase scrivi il numero che più si avvicina alla tua risposta: 1=per niente; 2=poco; 3=abbastanza; 4=molto)</a:t>
            </a:r>
            <a:endParaRPr lang="it-IT" sz="1200" dirty="0"/>
          </a:p>
          <a:p>
            <a:pPr lvl="0"/>
            <a:r>
              <a:rPr lang="it-IT" sz="1200" dirty="0"/>
              <a:t>Motricità fine (tagliare, incollare, usare pennarelli/pennelli/matite </a:t>
            </a:r>
          </a:p>
          <a:p>
            <a:pPr lvl="0"/>
            <a:r>
              <a:rPr lang="it-IT" sz="1200" dirty="0"/>
              <a:t>Narrare di sé stessi (sa raccontare e descrivere situazioni ed esperienze vissute)</a:t>
            </a:r>
          </a:p>
          <a:p>
            <a:pPr lvl="0"/>
            <a:r>
              <a:rPr lang="it-IT" sz="1200" dirty="0"/>
              <a:t>Saper ascoltare una storia</a:t>
            </a:r>
          </a:p>
          <a:p>
            <a:pPr lvl="0"/>
            <a:r>
              <a:rPr lang="it-IT" sz="1200" dirty="0"/>
              <a:t>Comprendere le richieste e portare a termine un’attività</a:t>
            </a:r>
          </a:p>
          <a:p>
            <a:pPr lvl="0"/>
            <a:r>
              <a:rPr lang="it-IT" sz="1200" dirty="0"/>
              <a:t>Essere curiosi e aperti verso gli altri</a:t>
            </a:r>
          </a:p>
          <a:p>
            <a:pPr lvl="0"/>
            <a:r>
              <a:rPr lang="it-IT" sz="1200" dirty="0"/>
              <a:t>Altro………………………………………………………..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179512" y="4149080"/>
            <a:ext cx="4572000" cy="2592288"/>
          </a:xfrm>
          <a:prstGeom prst="rect">
            <a:avLst/>
          </a:prstGeom>
          <a:solidFill>
            <a:srgbClr val="7030A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5490627" y="2723640"/>
            <a:ext cx="2725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200" dirty="0"/>
              <a:t>Ritieni che tuo figlio sia sufficientemente pronto per affrontare la scuola primaria? Se sì, perché? Se no, perché?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5458690" y="2723640"/>
            <a:ext cx="2862318" cy="778673"/>
          </a:xfrm>
          <a:prstGeom prst="rect">
            <a:avLst/>
          </a:prstGeom>
          <a:solidFill>
            <a:schemeClr val="accent2">
              <a:lumMod val="60000"/>
              <a:lumOff val="40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Rettangolo 15"/>
          <p:cNvSpPr/>
          <p:nvPr/>
        </p:nvSpPr>
        <p:spPr>
          <a:xfrm>
            <a:off x="179512" y="154452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it-IT" sz="1200" dirty="0"/>
              <a:t>Quali aspetti della vita scolastica ti preoccupano di più?</a:t>
            </a:r>
          </a:p>
          <a:p>
            <a:r>
              <a:rPr lang="it-IT" sz="1200" i="1" dirty="0"/>
              <a:t>(Di fianco a ciascuna frase scrivi il numero che più si avvicina alla tua risposta: 1=per niente; 2=poco; 3=abbastanza; 4=molto)</a:t>
            </a:r>
            <a:endParaRPr lang="it-IT" sz="1200" dirty="0"/>
          </a:p>
          <a:p>
            <a:pPr lvl="0"/>
            <a:r>
              <a:rPr lang="it-IT" sz="1200" dirty="0"/>
              <a:t>Relazione con i compagni</a:t>
            </a:r>
          </a:p>
          <a:p>
            <a:pPr lvl="0"/>
            <a:r>
              <a:rPr lang="it-IT" sz="1200" dirty="0"/>
              <a:t>Compiti a casa (quantità e qualità)</a:t>
            </a:r>
          </a:p>
          <a:p>
            <a:pPr lvl="0"/>
            <a:r>
              <a:rPr lang="it-IT" sz="1200" dirty="0"/>
              <a:t>Rapporto genitoriale con gli insegnanti</a:t>
            </a:r>
          </a:p>
          <a:p>
            <a:pPr lvl="0"/>
            <a:r>
              <a:rPr lang="it-IT" sz="1200" dirty="0"/>
              <a:t>Cambiamento delle richieste e dell’ambiente scolastico ( stare seduti per tempi lunghi, livelli di attenzione maggiori, riduzione significativa del tempo dedicato al gioco)</a:t>
            </a:r>
          </a:p>
          <a:p>
            <a:pPr lvl="0"/>
            <a:r>
              <a:rPr lang="it-IT" sz="1200" dirty="0"/>
              <a:t>Altro………………………………………………………..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57808" y="134850"/>
            <a:ext cx="4608519" cy="1938992"/>
          </a:xfrm>
          <a:prstGeom prst="rect">
            <a:avLst/>
          </a:prstGeom>
          <a:solidFill>
            <a:schemeClr val="accent3">
              <a:lumMod val="75000"/>
              <a:alpha val="3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6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395536" y="116632"/>
            <a:ext cx="83056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RESOCONTO DELLE RISPOSTE</a:t>
            </a:r>
            <a:endParaRPr lang="it-IT" dirty="0"/>
          </a:p>
          <a:p>
            <a:pPr algn="ctr"/>
            <a:r>
              <a:rPr lang="it-IT" b="1" dirty="0"/>
              <a:t> AL QUESTIONARIO PER I GENITORI DEI BAMBINI PROSSIMI AD ENTRARE ALLA SCUOLA PRIMARIA</a:t>
            </a:r>
            <a:endParaRPr lang="it-IT" dirty="0"/>
          </a:p>
          <a:p>
            <a:pPr algn="ctr"/>
            <a:r>
              <a:rPr lang="it-IT" b="1" dirty="0"/>
              <a:t>A.S. 2018/2019</a:t>
            </a:r>
            <a:endParaRPr lang="it-IT" dirty="0"/>
          </a:p>
          <a:p>
            <a:pPr algn="ctr"/>
            <a:r>
              <a:rPr lang="it-IT" b="1" dirty="0"/>
              <a:t>Scuole d’Infanzia “Sante Zennaro” e “Gianni </a:t>
            </a:r>
            <a:r>
              <a:rPr lang="it-IT" b="1" dirty="0" err="1"/>
              <a:t>Rodari</a:t>
            </a:r>
            <a:r>
              <a:rPr lang="it-IT" b="1" dirty="0"/>
              <a:t>”-Imola; Fondazione Con I Bambini-Roma; Cooperativa Sol.co Prossimo-Imola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216520" y="3717032"/>
            <a:ext cx="3409104" cy="1600438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it-IT" sz="1400" dirty="0"/>
              <a:t>Come ti fa sentire il fatto che tuo figlio stia per entrare alla scuola primaria?</a:t>
            </a:r>
          </a:p>
          <a:p>
            <a:pPr lvl="0"/>
            <a:r>
              <a:rPr lang="it-IT" sz="1400" dirty="0"/>
              <a:t>Preoccupato </a:t>
            </a:r>
            <a:r>
              <a:rPr lang="it-IT" sz="1400" b="1" dirty="0"/>
              <a:t>5</a:t>
            </a:r>
            <a:endParaRPr lang="it-IT" sz="1400" dirty="0"/>
          </a:p>
          <a:p>
            <a:pPr lvl="0"/>
            <a:r>
              <a:rPr lang="it-IT" sz="1400" dirty="0"/>
              <a:t>Curioso </a:t>
            </a:r>
            <a:r>
              <a:rPr lang="it-IT" sz="1400" b="1" dirty="0"/>
              <a:t>18</a:t>
            </a:r>
            <a:endParaRPr lang="it-IT" sz="1400" dirty="0"/>
          </a:p>
          <a:p>
            <a:pPr lvl="0"/>
            <a:r>
              <a:rPr lang="it-IT" sz="1400" dirty="0"/>
              <a:t>Dubbioso </a:t>
            </a:r>
            <a:r>
              <a:rPr lang="it-IT" sz="1400" b="1" dirty="0"/>
              <a:t>1</a:t>
            </a:r>
            <a:endParaRPr lang="it-IT" sz="1400" dirty="0"/>
          </a:p>
          <a:p>
            <a:pPr lvl="0"/>
            <a:r>
              <a:rPr lang="it-IT" sz="1400" dirty="0"/>
              <a:t>Fiducioso </a:t>
            </a:r>
            <a:r>
              <a:rPr lang="it-IT" sz="1400" b="1" dirty="0"/>
              <a:t>20</a:t>
            </a:r>
            <a:endParaRPr lang="it-IT" sz="1400" dirty="0"/>
          </a:p>
          <a:p>
            <a:pPr lvl="0"/>
            <a:r>
              <a:rPr lang="it-IT" sz="1400" dirty="0"/>
              <a:t>Altro: </a:t>
            </a:r>
            <a:r>
              <a:rPr lang="it-IT" sz="1400" b="1" dirty="0"/>
              <a:t>1 ansioso; 2 felici; 2 emozionati</a:t>
            </a:r>
            <a:endParaRPr lang="it-IT" sz="1400" dirty="0"/>
          </a:p>
        </p:txBody>
      </p:sp>
      <p:sp>
        <p:nvSpPr>
          <p:cNvPr id="7" name="Rettangolo 6"/>
          <p:cNvSpPr/>
          <p:nvPr/>
        </p:nvSpPr>
        <p:spPr>
          <a:xfrm>
            <a:off x="4548360" y="1870958"/>
            <a:ext cx="4572000" cy="1600438"/>
          </a:xfrm>
          <a:prstGeom prst="rect">
            <a:avLst/>
          </a:prstGeom>
          <a:ln>
            <a:solidFill>
              <a:srgbClr val="FFC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lvl="0"/>
            <a:r>
              <a:rPr lang="it-IT" sz="1400" dirty="0"/>
              <a:t>Come percepisci che il bambino stia vivendo l’ormai prossima entrata alla scuola primaria?</a:t>
            </a:r>
          </a:p>
          <a:p>
            <a:pPr lvl="0"/>
            <a:r>
              <a:rPr lang="it-IT" sz="1400" dirty="0"/>
              <a:t>Non se ne rende conto </a:t>
            </a:r>
            <a:r>
              <a:rPr lang="it-IT" sz="1400" b="1" dirty="0"/>
              <a:t>6 </a:t>
            </a:r>
            <a:endParaRPr lang="it-IT" sz="1400" dirty="0"/>
          </a:p>
          <a:p>
            <a:pPr lvl="0"/>
            <a:r>
              <a:rPr lang="it-IT" sz="1400" dirty="0"/>
              <a:t>È entusiasta e pensa si divertirà tantissimo </a:t>
            </a:r>
            <a:r>
              <a:rPr lang="it-IT" sz="1400" b="1" dirty="0"/>
              <a:t>11</a:t>
            </a:r>
            <a:endParaRPr lang="it-IT" sz="1400" dirty="0"/>
          </a:p>
          <a:p>
            <a:pPr lvl="0"/>
            <a:r>
              <a:rPr lang="it-IT" sz="1400" dirty="0"/>
              <a:t>È ansioso e preoccupato </a:t>
            </a:r>
            <a:r>
              <a:rPr lang="it-IT" sz="1400" b="1" dirty="0"/>
              <a:t>7</a:t>
            </a:r>
            <a:endParaRPr lang="it-IT" sz="1400" dirty="0"/>
          </a:p>
          <a:p>
            <a:pPr lvl="0"/>
            <a:r>
              <a:rPr lang="it-IT" sz="1400" dirty="0"/>
              <a:t>Si sente grande </a:t>
            </a:r>
            <a:r>
              <a:rPr lang="it-IT" sz="1400" b="1" dirty="0"/>
              <a:t>21 </a:t>
            </a:r>
            <a:endParaRPr lang="it-IT" sz="1400" dirty="0"/>
          </a:p>
          <a:p>
            <a:pPr lvl="0"/>
            <a:r>
              <a:rPr lang="it-IT" sz="1400" dirty="0"/>
              <a:t>Altro  </a:t>
            </a:r>
            <a:r>
              <a:rPr lang="it-IT" sz="1400" b="1" dirty="0"/>
              <a:t>1 (non specifica)</a:t>
            </a:r>
            <a:endParaRPr lang="it-IT" sz="1400" dirty="0"/>
          </a:p>
        </p:txBody>
      </p:sp>
      <p:sp>
        <p:nvSpPr>
          <p:cNvPr id="8" name="Rettangolo 7"/>
          <p:cNvSpPr/>
          <p:nvPr/>
        </p:nvSpPr>
        <p:spPr>
          <a:xfrm>
            <a:off x="216520" y="1870958"/>
            <a:ext cx="3750060" cy="1600438"/>
          </a:xfrm>
          <a:prstGeom prst="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it-IT" sz="1400" dirty="0"/>
              <a:t>Con quale di questi aggettivi descriveresti il percorso di autonomia che tuo figlio ha svolto nell’arco dei 3 anni di scuola d’infanzia?</a:t>
            </a:r>
          </a:p>
          <a:p>
            <a:pPr lvl="0"/>
            <a:r>
              <a:rPr lang="it-IT" sz="1400" dirty="0"/>
              <a:t>Fondamentale </a:t>
            </a:r>
            <a:r>
              <a:rPr lang="it-IT" sz="1400" b="1" dirty="0"/>
              <a:t>25</a:t>
            </a:r>
            <a:endParaRPr lang="it-IT" sz="1400" dirty="0"/>
          </a:p>
          <a:p>
            <a:pPr lvl="0"/>
            <a:r>
              <a:rPr lang="it-IT" sz="1400" dirty="0"/>
              <a:t>Utile </a:t>
            </a:r>
            <a:r>
              <a:rPr lang="it-IT" sz="1400" b="1" dirty="0"/>
              <a:t>22</a:t>
            </a:r>
            <a:endParaRPr lang="it-IT" sz="1400" dirty="0"/>
          </a:p>
          <a:p>
            <a:pPr lvl="0"/>
            <a:r>
              <a:rPr lang="it-IT" sz="1400" dirty="0"/>
              <a:t>Superfluo </a:t>
            </a:r>
            <a:r>
              <a:rPr lang="it-IT" sz="1400" b="1" dirty="0"/>
              <a:t>0 </a:t>
            </a:r>
            <a:endParaRPr lang="it-IT" sz="1400" dirty="0"/>
          </a:p>
          <a:p>
            <a:pPr lvl="0"/>
            <a:r>
              <a:rPr lang="it-IT" sz="1400" dirty="0"/>
              <a:t>Altro </a:t>
            </a:r>
            <a:r>
              <a:rPr lang="it-IT" sz="1400" b="1" dirty="0"/>
              <a:t>0</a:t>
            </a:r>
            <a:endParaRPr lang="it-IT" sz="1400" dirty="0"/>
          </a:p>
        </p:txBody>
      </p:sp>
      <p:sp>
        <p:nvSpPr>
          <p:cNvPr id="9" name="Rettangolo 8"/>
          <p:cNvSpPr/>
          <p:nvPr/>
        </p:nvSpPr>
        <p:spPr>
          <a:xfrm>
            <a:off x="3779912" y="3589278"/>
            <a:ext cx="5334953" cy="3323987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it-IT" sz="1400" dirty="0"/>
              <a:t>Quali competenze ritieni che tuo figlio abbia sviluppato di più e quali di meno, nel corso di questi tre anni? </a:t>
            </a:r>
            <a:r>
              <a:rPr lang="it-IT" sz="1400" i="1" dirty="0"/>
              <a:t>(Di fianco a ciascuna frase scrivi il numero che più si avvicina alla tua risposta: 1=per niente; 2=poco; 3=abbastanza; 4=molto)</a:t>
            </a:r>
            <a:endParaRPr lang="it-IT" sz="1400" dirty="0"/>
          </a:p>
          <a:p>
            <a:pPr lvl="0"/>
            <a:r>
              <a:rPr lang="it-IT" sz="1400" dirty="0"/>
              <a:t>Motricità fine (tagliare, incollare, usare pennarelli/pennelli/matite  </a:t>
            </a:r>
          </a:p>
          <a:p>
            <a:r>
              <a:rPr lang="it-IT" sz="1400" b="1" dirty="0"/>
              <a:t>1 Poco; 11 Abbastanza; 30 Molto</a:t>
            </a:r>
            <a:endParaRPr lang="it-IT" sz="1400" dirty="0"/>
          </a:p>
          <a:p>
            <a:pPr lvl="0"/>
            <a:r>
              <a:rPr lang="it-IT" sz="1400" dirty="0"/>
              <a:t>Narrare di sé stessi (sa raccontare e descrivere situazioni ed esperienze vissute)</a:t>
            </a:r>
          </a:p>
          <a:p>
            <a:r>
              <a:rPr lang="it-IT" sz="1400" b="1" dirty="0"/>
              <a:t>1 per niente; 6 poco; 11 Abbastanza; 18 Molto</a:t>
            </a:r>
            <a:endParaRPr lang="it-IT" sz="1400" dirty="0"/>
          </a:p>
          <a:p>
            <a:pPr lvl="0"/>
            <a:r>
              <a:rPr lang="it-IT" sz="1400" dirty="0"/>
              <a:t>Saper ascoltare una storia</a:t>
            </a:r>
          </a:p>
          <a:p>
            <a:r>
              <a:rPr lang="it-IT" sz="1400" b="1" dirty="0"/>
              <a:t>1 per niente; 4 poco; 19 Abbastanza; 20 Molto</a:t>
            </a:r>
            <a:endParaRPr lang="it-IT" sz="1400" dirty="0"/>
          </a:p>
          <a:p>
            <a:pPr lvl="0"/>
            <a:r>
              <a:rPr lang="it-IT" sz="1400" dirty="0"/>
              <a:t>Comprendere le richieste e portare a termine un’attività</a:t>
            </a:r>
          </a:p>
          <a:p>
            <a:r>
              <a:rPr lang="it-IT" sz="1400" b="1" dirty="0"/>
              <a:t>1 per niente; 3 poco; 26 Abbastanza; 13 Molto</a:t>
            </a:r>
            <a:endParaRPr lang="it-IT" sz="1400" dirty="0"/>
          </a:p>
          <a:p>
            <a:pPr lvl="0"/>
            <a:r>
              <a:rPr lang="it-IT" sz="1400" dirty="0"/>
              <a:t>Essere curiosi e aperti verso gli altri</a:t>
            </a:r>
          </a:p>
          <a:p>
            <a:r>
              <a:rPr lang="it-IT" sz="1400" b="1" dirty="0"/>
              <a:t> 5 poco; 15 Abbastanza;26 Molto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386353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51520" y="906978"/>
            <a:ext cx="3960440" cy="2246769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it-IT" sz="1400" dirty="0"/>
              <a:t>Ritieni che tuo figlio sia sufficientemente pronto per affrontare la scuola primaria? Se sì, perché? Se no, perché?</a:t>
            </a:r>
          </a:p>
          <a:p>
            <a:r>
              <a:rPr lang="it-IT" sz="1400" b="1" dirty="0"/>
              <a:t>La quasi totalità dei genitori si </a:t>
            </a:r>
            <a:r>
              <a:rPr lang="it-IT" sz="1400" b="1" dirty="0" err="1"/>
              <a:t>é</a:t>
            </a:r>
            <a:r>
              <a:rPr lang="it-IT" sz="1400" b="1" dirty="0"/>
              <a:t> limitata a rispondere scegliendo Sì o no.</a:t>
            </a:r>
            <a:endParaRPr lang="it-IT" sz="1400" dirty="0"/>
          </a:p>
          <a:p>
            <a:r>
              <a:rPr lang="it-IT" sz="1400" b="1" dirty="0"/>
              <a:t>29 Sì</a:t>
            </a:r>
            <a:endParaRPr lang="it-IT" sz="1400" dirty="0"/>
          </a:p>
          <a:p>
            <a:r>
              <a:rPr lang="it-IT" sz="1400" b="1" dirty="0"/>
              <a:t>5 No</a:t>
            </a:r>
            <a:endParaRPr lang="it-IT" sz="1400" dirty="0"/>
          </a:p>
          <a:p>
            <a:r>
              <a:rPr lang="it-IT" sz="1400" b="1" dirty="0"/>
              <a:t>9 non hanno risposto</a:t>
            </a:r>
            <a:endParaRPr lang="it-IT" sz="1400" dirty="0"/>
          </a:p>
          <a:p>
            <a:r>
              <a:rPr lang="it-IT" sz="1400" b="1" dirty="0"/>
              <a:t>2 indecisi ( non sanno valutare se il figlio sia o meno pronto)</a:t>
            </a:r>
            <a:endParaRPr lang="it-IT" sz="1400" dirty="0"/>
          </a:p>
        </p:txBody>
      </p:sp>
      <p:sp>
        <p:nvSpPr>
          <p:cNvPr id="5" name="Rettangolo 4"/>
          <p:cNvSpPr/>
          <p:nvPr/>
        </p:nvSpPr>
        <p:spPr>
          <a:xfrm>
            <a:off x="251520" y="4005064"/>
            <a:ext cx="7253151" cy="2677656"/>
          </a:xfrm>
          <a:prstGeom prst="rect">
            <a:avLst/>
          </a:prstGeom>
          <a:ln>
            <a:solidFill>
              <a:srgbClr val="00B0F0"/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it-IT" sz="1200" dirty="0"/>
              <a:t> </a:t>
            </a:r>
            <a:r>
              <a:rPr lang="it-IT" sz="1400" dirty="0"/>
              <a:t>Quali aspetti della vita scolastica ti preoccupano di più?</a:t>
            </a:r>
          </a:p>
          <a:p>
            <a:r>
              <a:rPr lang="it-IT" sz="1400" i="1" dirty="0"/>
              <a:t>(Di fianco a ciascuna frase scrivi il numero che più si avvicina alla tua risposta: 1=per niente; 2=poco; 3=abbastanza; 4=molto)</a:t>
            </a:r>
            <a:endParaRPr lang="it-IT" sz="1400" dirty="0"/>
          </a:p>
          <a:p>
            <a:pPr lvl="0"/>
            <a:r>
              <a:rPr lang="it-IT" sz="1400" dirty="0"/>
              <a:t>Relazione con i compagni </a:t>
            </a:r>
          </a:p>
          <a:p>
            <a:r>
              <a:rPr lang="it-IT" sz="1400" b="1" dirty="0"/>
              <a:t>9 per niente; 15 poco; 8 abbastanza; 7 molto</a:t>
            </a:r>
            <a:endParaRPr lang="it-IT" sz="1400" dirty="0"/>
          </a:p>
          <a:p>
            <a:pPr lvl="0"/>
            <a:r>
              <a:rPr lang="it-IT" sz="1400" dirty="0"/>
              <a:t>Compiti a casa (quantità e qualità)</a:t>
            </a:r>
          </a:p>
          <a:p>
            <a:r>
              <a:rPr lang="it-IT" sz="1400" b="1" dirty="0"/>
              <a:t>9 per niente; 11 poco; 13 abbastanza; 6 molto</a:t>
            </a:r>
            <a:endParaRPr lang="it-IT" sz="1400" dirty="0"/>
          </a:p>
          <a:p>
            <a:pPr lvl="0"/>
            <a:r>
              <a:rPr lang="it-IT" sz="1400" dirty="0"/>
              <a:t>Rapporto genitoriale con gli insegnanti</a:t>
            </a:r>
          </a:p>
          <a:p>
            <a:r>
              <a:rPr lang="it-IT" sz="1400" b="1" dirty="0"/>
              <a:t>14 per niente; 11 poco; 13 abbastanza, 6 molto</a:t>
            </a:r>
            <a:endParaRPr lang="it-IT" sz="1400" dirty="0"/>
          </a:p>
          <a:p>
            <a:pPr lvl="0"/>
            <a:r>
              <a:rPr lang="it-IT" sz="1400" dirty="0"/>
              <a:t>Cambiamento delle richieste e dell’ambiente scolastico ( stare seduti per tempi lunghi, livelli di attenzione maggiori, riduzione significativa del tempo dedicato al gioco)</a:t>
            </a:r>
          </a:p>
          <a:p>
            <a:r>
              <a:rPr lang="it-IT" sz="1400" b="1" dirty="0"/>
              <a:t>5 per niente; 10 poco; 11 abbastanza; 16 molto</a:t>
            </a:r>
            <a:endParaRPr lang="it-IT" sz="1400" dirty="0"/>
          </a:p>
        </p:txBody>
      </p:sp>
      <p:sp>
        <p:nvSpPr>
          <p:cNvPr id="6" name="Rettangolo 5"/>
          <p:cNvSpPr/>
          <p:nvPr/>
        </p:nvSpPr>
        <p:spPr>
          <a:xfrm>
            <a:off x="4499992" y="260648"/>
            <a:ext cx="4572000" cy="3539430"/>
          </a:xfrm>
          <a:prstGeom prst="rect">
            <a:avLst/>
          </a:prstGeom>
          <a:ln>
            <a:solidFill>
              <a:srgbClr val="00206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lvl="0"/>
            <a:r>
              <a:rPr lang="it-IT" sz="1400" dirty="0"/>
              <a:t>In base a quali aspetti hai effettuato la scelta della scuola primaria?</a:t>
            </a:r>
          </a:p>
          <a:p>
            <a:r>
              <a:rPr lang="it-IT" sz="1400" i="1" dirty="0"/>
              <a:t>(Di fianco a ciascuna frase scrivi il numero che più si avvicina alla tua risposta: 1=per niente; 2=poco; 3=abbastanza; 4=molto)</a:t>
            </a:r>
            <a:endParaRPr lang="it-IT" sz="1400" dirty="0"/>
          </a:p>
          <a:p>
            <a:pPr lvl="0"/>
            <a:r>
              <a:rPr lang="it-IT" sz="1400" dirty="0"/>
              <a:t>Vicinanza a casa o al luogo di lavoro</a:t>
            </a:r>
          </a:p>
          <a:p>
            <a:r>
              <a:rPr lang="it-IT" sz="1400" b="1" dirty="0"/>
              <a:t>4 per niente; 2 poco; 9 abbastanza; 27 Molto</a:t>
            </a:r>
            <a:endParaRPr lang="it-IT" sz="1400" dirty="0"/>
          </a:p>
          <a:p>
            <a:pPr lvl="0"/>
            <a:r>
              <a:rPr lang="it-IT" sz="1400" dirty="0"/>
              <a:t>Spazi interni ed esterni</a:t>
            </a:r>
          </a:p>
          <a:p>
            <a:r>
              <a:rPr lang="it-IT" sz="1400" b="1" dirty="0"/>
              <a:t>2 per niente; 4 poco; 19 abbastanza; 18 Molto</a:t>
            </a:r>
            <a:endParaRPr lang="it-IT" sz="1400" dirty="0"/>
          </a:p>
          <a:p>
            <a:pPr lvl="0"/>
            <a:r>
              <a:rPr lang="it-IT" sz="1400" dirty="0"/>
              <a:t>Programmi formativi particolari ed esposti nelle giornate di Open </a:t>
            </a:r>
            <a:r>
              <a:rPr lang="it-IT" sz="1400" dirty="0" err="1"/>
              <a:t>Day</a:t>
            </a:r>
            <a:endParaRPr lang="it-IT" sz="1400" dirty="0"/>
          </a:p>
          <a:p>
            <a:r>
              <a:rPr lang="it-IT" sz="1400" b="1" dirty="0"/>
              <a:t>2 per niente; 13 poco; 10 abbastanza; 11 molto</a:t>
            </a:r>
            <a:endParaRPr lang="it-IT" sz="1400" dirty="0"/>
          </a:p>
          <a:p>
            <a:pPr lvl="0"/>
            <a:r>
              <a:rPr lang="it-IT" sz="1400" dirty="0"/>
              <a:t>Buone recensioni da parte di amici e parenti</a:t>
            </a:r>
          </a:p>
          <a:p>
            <a:r>
              <a:rPr lang="it-IT" sz="1400" b="1" dirty="0"/>
              <a:t>6 per niente; 13 poco; 10 abbastanza; 11 molto</a:t>
            </a:r>
            <a:endParaRPr lang="it-IT" sz="1400" dirty="0"/>
          </a:p>
          <a:p>
            <a:pPr lvl="0"/>
            <a:r>
              <a:rPr lang="it-IT" sz="1400" dirty="0"/>
              <a:t>Insegnanti che ci lavorano</a:t>
            </a:r>
          </a:p>
          <a:p>
            <a:r>
              <a:rPr lang="it-IT" sz="1400" b="1" dirty="0"/>
              <a:t>8 per niente; 14 poco; 8 Abbastanza; 11 Molto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172006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rot="2961415">
            <a:off x="611560" y="2276872"/>
            <a:ext cx="8229600" cy="1143000"/>
          </a:xfrm>
        </p:spPr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2564904"/>
            <a:ext cx="8219256" cy="820688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it-IT" dirty="0" smtClean="0"/>
              <a:t>GRAZIE PER LA  COLLABORAZIONE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403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66710" y="44624"/>
            <a:ext cx="3672408" cy="1800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it-IT" sz="2800" b="1" dirty="0" smtClean="0">
                <a:latin typeface="+mn-lt"/>
                <a:ea typeface="+mn-ea"/>
                <a:cs typeface="+mn-cs"/>
              </a:rPr>
              <a:t>LA SCUOLA DELL’INFANZIA </a:t>
            </a:r>
            <a:br>
              <a:rPr lang="it-IT" sz="2800" b="1" dirty="0" smtClean="0">
                <a:latin typeface="+mn-lt"/>
                <a:ea typeface="+mn-ea"/>
                <a:cs typeface="+mn-cs"/>
              </a:rPr>
            </a:br>
            <a:r>
              <a:rPr lang="it-IT" sz="2800" b="1" dirty="0" smtClean="0">
                <a:latin typeface="+mn-lt"/>
                <a:ea typeface="+mn-ea"/>
                <a:cs typeface="+mn-cs"/>
              </a:rPr>
              <a:t>SANTE ZENNARO E GIANNI RODARI  </a:t>
            </a:r>
            <a:endParaRPr lang="it-IT" sz="2800" b="1" dirty="0">
              <a:latin typeface="+mn-lt"/>
              <a:ea typeface="+mn-ea"/>
              <a:cs typeface="+mn-cs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51520" y="3439872"/>
            <a:ext cx="3673148" cy="419931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it-IT" sz="1800" b="1" dirty="0">
                <a:solidFill>
                  <a:schemeClr val="tx1"/>
                </a:solidFill>
              </a:rPr>
              <a:t> </a:t>
            </a:r>
            <a:r>
              <a:rPr lang="it-IT" sz="1800" b="1" dirty="0" smtClean="0">
                <a:solidFill>
                  <a:schemeClr val="tx1"/>
                </a:solidFill>
              </a:rPr>
              <a:t>CON ..CRETA..MENTE..CREATIVI</a:t>
            </a:r>
            <a:endParaRPr lang="it-IT" sz="1800" b="1" dirty="0">
              <a:solidFill>
                <a:schemeClr val="tx1"/>
              </a:solidFill>
            </a:endParaRPr>
          </a:p>
        </p:txBody>
      </p:sp>
      <p:sp>
        <p:nvSpPr>
          <p:cNvPr id="7" name="Sottotitolo 2"/>
          <p:cNvSpPr txBox="1">
            <a:spLocks/>
          </p:cNvSpPr>
          <p:nvPr/>
        </p:nvSpPr>
        <p:spPr>
          <a:xfrm>
            <a:off x="3035821" y="1868662"/>
            <a:ext cx="340346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solidFill>
                  <a:schemeClr val="tx1"/>
                </a:solidFill>
              </a:rPr>
              <a:t> IN QUESTO ANNO SCOLASTICO HANNO PROMOSSO LE SEGUENTI AZIONI</a:t>
            </a:r>
            <a:endParaRPr lang="it-IT" sz="1800" b="1" dirty="0">
              <a:solidFill>
                <a:schemeClr val="tx1"/>
              </a:solidFill>
            </a:endParaRPr>
          </a:p>
        </p:txBody>
      </p:sp>
      <p:sp>
        <p:nvSpPr>
          <p:cNvPr id="5" name="Freccia in giù 4"/>
          <p:cNvSpPr/>
          <p:nvPr/>
        </p:nvSpPr>
        <p:spPr>
          <a:xfrm rot="3450760">
            <a:off x="3374028" y="2334960"/>
            <a:ext cx="164434" cy="1347412"/>
          </a:xfrm>
          <a:prstGeom prst="downArrow">
            <a:avLst>
              <a:gd name="adj1" fmla="val 53993"/>
              <a:gd name="adj2" fmla="val 50000"/>
            </a:avLst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Freccia in giù 8"/>
          <p:cNvSpPr/>
          <p:nvPr/>
        </p:nvSpPr>
        <p:spPr>
          <a:xfrm rot="18196830">
            <a:off x="5973226" y="2390445"/>
            <a:ext cx="177003" cy="1156762"/>
          </a:xfrm>
          <a:prstGeom prst="downArrow">
            <a:avLst>
              <a:gd name="adj1" fmla="val 53993"/>
              <a:gd name="adj2" fmla="val 50000"/>
            </a:avLst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Sottotitolo 2"/>
          <p:cNvSpPr txBox="1">
            <a:spLocks/>
          </p:cNvSpPr>
          <p:nvPr/>
        </p:nvSpPr>
        <p:spPr>
          <a:xfrm>
            <a:off x="6038790" y="3311584"/>
            <a:ext cx="2443095" cy="23078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solidFill>
                  <a:schemeClr val="tx1"/>
                </a:solidFill>
              </a:rPr>
              <a:t>LETTURA ANIMATA</a:t>
            </a:r>
          </a:p>
          <a:p>
            <a:r>
              <a:rPr lang="it-IT" sz="1600" b="1" dirty="0" smtClean="0">
                <a:solidFill>
                  <a:schemeClr val="tx1"/>
                </a:solidFill>
              </a:rPr>
              <a:t> E </a:t>
            </a:r>
          </a:p>
          <a:p>
            <a:r>
              <a:rPr lang="it-IT" sz="1600" b="1" dirty="0" smtClean="0">
                <a:solidFill>
                  <a:schemeClr val="tx1"/>
                </a:solidFill>
              </a:rPr>
              <a:t>MERENDA CON I GENITORI </a:t>
            </a:r>
          </a:p>
          <a:p>
            <a:r>
              <a:rPr lang="it-IT" sz="1600" b="1" dirty="0" smtClean="0">
                <a:solidFill>
                  <a:schemeClr val="tx1"/>
                </a:solidFill>
              </a:rPr>
              <a:t>(BAMBINI DI 5 ANNI)</a:t>
            </a:r>
          </a:p>
          <a:p>
            <a:pPr lvl="0"/>
            <a:r>
              <a:rPr lang="it-IT" sz="1600" dirty="0">
                <a:solidFill>
                  <a:schemeClr val="tx1"/>
                </a:solidFill>
              </a:rPr>
              <a:t>Preparare e accompagnare i genitori alla futura frequenza dei loro figli alla scuola </a:t>
            </a:r>
            <a:r>
              <a:rPr lang="it-IT" sz="1600" dirty="0" smtClean="0">
                <a:solidFill>
                  <a:schemeClr val="tx1"/>
                </a:solidFill>
              </a:rPr>
              <a:t>primaria</a:t>
            </a:r>
            <a:endParaRPr lang="it-IT" sz="1600" dirty="0">
              <a:solidFill>
                <a:schemeClr val="tx1"/>
              </a:solidFill>
            </a:endParaRPr>
          </a:p>
          <a:p>
            <a:r>
              <a:rPr lang="it-IT" sz="1600" dirty="0"/>
              <a:t> </a:t>
            </a:r>
          </a:p>
          <a:p>
            <a:endParaRPr lang="it-IT" sz="1600" b="1" dirty="0">
              <a:solidFill>
                <a:schemeClr val="tx1"/>
              </a:solidFill>
            </a:endParaRPr>
          </a:p>
        </p:txBody>
      </p:sp>
      <p:sp>
        <p:nvSpPr>
          <p:cNvPr id="12" name="Sottotitolo 2"/>
          <p:cNvSpPr txBox="1">
            <a:spLocks/>
          </p:cNvSpPr>
          <p:nvPr/>
        </p:nvSpPr>
        <p:spPr>
          <a:xfrm>
            <a:off x="4677884" y="6108907"/>
            <a:ext cx="3522802" cy="64487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600" b="1" dirty="0" smtClean="0">
                <a:solidFill>
                  <a:schemeClr val="tx1"/>
                </a:solidFill>
              </a:rPr>
              <a:t>LA LOGOPEDISTA INCONTRA LE FAMIGLIE DEI BAMBINI DI 4-5 ANNI</a:t>
            </a:r>
            <a:endParaRPr lang="it-IT" sz="1600" b="1" dirty="0">
              <a:solidFill>
                <a:schemeClr val="tx1"/>
              </a:solidFill>
            </a:endParaRPr>
          </a:p>
        </p:txBody>
      </p:sp>
      <p:sp>
        <p:nvSpPr>
          <p:cNvPr id="13" name="Sottotitolo 2"/>
          <p:cNvSpPr txBox="1">
            <a:spLocks/>
          </p:cNvSpPr>
          <p:nvPr/>
        </p:nvSpPr>
        <p:spPr>
          <a:xfrm>
            <a:off x="345065" y="3859804"/>
            <a:ext cx="3240360" cy="17596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b="1" dirty="0" smtClean="0">
                <a:solidFill>
                  <a:schemeClr val="tx1"/>
                </a:solidFill>
              </a:rPr>
              <a:t> </a:t>
            </a:r>
            <a:r>
              <a:rPr lang="it-IT" sz="1600" b="1" dirty="0" smtClean="0">
                <a:solidFill>
                  <a:schemeClr val="tx1"/>
                </a:solidFill>
              </a:rPr>
              <a:t>LABORATORI MANIPOLATIVI PER GENITORI E BAMBINI/E</a:t>
            </a:r>
          </a:p>
          <a:p>
            <a:endParaRPr lang="it-IT" sz="1600" b="1" dirty="0" smtClean="0">
              <a:solidFill>
                <a:schemeClr val="tx1"/>
              </a:solidFill>
            </a:endParaRPr>
          </a:p>
          <a:p>
            <a:r>
              <a:rPr lang="it-IT" sz="1600" b="1" dirty="0" smtClean="0">
                <a:solidFill>
                  <a:schemeClr val="tx1"/>
                </a:solidFill>
              </a:rPr>
              <a:t>PER CREARE RETI DI MUTUO AIUTO TRA FAMIGLIE</a:t>
            </a:r>
          </a:p>
          <a:p>
            <a:endParaRPr lang="it-IT" sz="1600" b="1" dirty="0">
              <a:solidFill>
                <a:schemeClr val="tx1"/>
              </a:solidFill>
            </a:endParaRPr>
          </a:p>
        </p:txBody>
      </p:sp>
      <p:sp>
        <p:nvSpPr>
          <p:cNvPr id="14" name="Freccia in giù 13"/>
          <p:cNvSpPr/>
          <p:nvPr/>
        </p:nvSpPr>
        <p:spPr>
          <a:xfrm>
            <a:off x="6593815" y="5735577"/>
            <a:ext cx="253338" cy="399896"/>
          </a:xfrm>
          <a:prstGeom prst="downArrow">
            <a:avLst>
              <a:gd name="adj1" fmla="val 53993"/>
              <a:gd name="adj2" fmla="val 50000"/>
            </a:avLst>
          </a:prstGeom>
          <a:solidFill>
            <a:schemeClr val="accent1">
              <a:alpha val="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37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2411760" y="3212976"/>
            <a:ext cx="424847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 smtClean="0"/>
              <a:t>CON ..CRETA..MENTE..CREATIVI</a:t>
            </a:r>
            <a:endParaRPr lang="it-IT" sz="24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44" y="1052736"/>
            <a:ext cx="2688298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129938"/>
            <a:ext cx="2794620" cy="209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518120"/>
            <a:ext cx="2700300" cy="202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824" y="4255377"/>
            <a:ext cx="3108345" cy="23312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933056"/>
            <a:ext cx="2880320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30" y="136831"/>
            <a:ext cx="3227850" cy="2420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3247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2"/>
          <p:cNvSpPr txBox="1">
            <a:spLocks/>
          </p:cNvSpPr>
          <p:nvPr/>
        </p:nvSpPr>
        <p:spPr>
          <a:xfrm>
            <a:off x="2411760" y="3212976"/>
            <a:ext cx="424847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 smtClean="0"/>
              <a:t>CON ..CRETA..MENTE..CREATIVI</a:t>
            </a:r>
            <a:endParaRPr lang="it-IT" sz="2400" b="1" dirty="0"/>
          </a:p>
        </p:txBody>
      </p:sp>
      <p:pic>
        <p:nvPicPr>
          <p:cNvPr id="1026" name="Picture 2" descr="C:\Users\Filippo\Desktop\progetto 0-6\CRETA 3\IMG_1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056" y="207691"/>
            <a:ext cx="2880320" cy="21601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7" name="Picture 3" descr="C:\Users\Filippo\Desktop\progetto 0-6\CRETA 3\IMG_1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17881">
            <a:off x="5697145" y="599418"/>
            <a:ext cx="2978168" cy="22334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C:\Users\Filippo\Desktop\progetto 0-6\CRETA 3\IMG_10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1537">
            <a:off x="295532" y="3637598"/>
            <a:ext cx="2871368" cy="21534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9" name="Picture 5" descr="C:\Users\Filippo\Desktop\progetto 0-6\CRETA 2\IMG_098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7" r="17511"/>
          <a:stretch/>
        </p:blipFill>
        <p:spPr bwMode="auto">
          <a:xfrm>
            <a:off x="3295033" y="4149080"/>
            <a:ext cx="2703968" cy="2292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0" name="Picture 6" descr="C:\Users\Filippo\Desktop\progetto 0-6\CRETA 2\IMG_098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1" r="21843" b="16870"/>
          <a:stretch/>
        </p:blipFill>
        <p:spPr bwMode="auto">
          <a:xfrm rot="1516873">
            <a:off x="3366606" y="604511"/>
            <a:ext cx="2338782" cy="2263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1" name="Picture 7" descr="C:\Users\Filippo\Desktop\progetto 0-6\CRETA 2\IMG_098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9" t="3354" b="18516"/>
          <a:stretch/>
        </p:blipFill>
        <p:spPr bwMode="auto">
          <a:xfrm rot="19279469">
            <a:off x="5976824" y="3948159"/>
            <a:ext cx="2669846" cy="18640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019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36306" y="2656099"/>
            <a:ext cx="2458616" cy="868958"/>
          </a:xfrm>
        </p:spPr>
        <p:txBody>
          <a:bodyPr>
            <a:noAutofit/>
          </a:bodyPr>
          <a:lstStyle/>
          <a:p>
            <a:r>
              <a:rPr lang="it-IT" sz="2800" b="1" dirty="0">
                <a:latin typeface="+mn-lt"/>
                <a:ea typeface="+mn-ea"/>
                <a:cs typeface="+mn-cs"/>
              </a:rPr>
              <a:t>I NOSTRI CAPOLAVORI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70"/>
          <a:stretch/>
        </p:blipFill>
        <p:spPr>
          <a:xfrm rot="20754137">
            <a:off x="368696" y="2227289"/>
            <a:ext cx="2194346" cy="15534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998" y="297206"/>
            <a:ext cx="3035829" cy="22768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7" t="11417"/>
          <a:stretch/>
        </p:blipFill>
        <p:spPr>
          <a:xfrm rot="697710">
            <a:off x="624693" y="3802329"/>
            <a:ext cx="3465413" cy="26266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7" b="42648"/>
          <a:stretch/>
        </p:blipFill>
        <p:spPr>
          <a:xfrm rot="21376751">
            <a:off x="5617428" y="3085211"/>
            <a:ext cx="2554968" cy="9896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6" name="Picture 2" descr="C:\Users\Filippo\Desktop\progetto 0-6\20190521_083702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8" t="10684" r="12552"/>
          <a:stretch/>
        </p:blipFill>
        <p:spPr bwMode="auto">
          <a:xfrm>
            <a:off x="4932040" y="4437112"/>
            <a:ext cx="3781730" cy="20542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6" name="Picture 2" descr="C:\Users\Filippo\Desktop\IMG-20190613-WA00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9756">
            <a:off x="752168" y="236644"/>
            <a:ext cx="3456783" cy="19509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0917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Filippo\Desktop\progetto 0-6\lettura animata sez.df\lettura animata (22)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1" r="7106" b="10834"/>
          <a:stretch/>
        </p:blipFill>
        <p:spPr bwMode="auto">
          <a:xfrm>
            <a:off x="5364088" y="260648"/>
            <a:ext cx="3407113" cy="23274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8" name="Picture 4" descr="C:\Users\Filippo\Desktop\progetto 0-6\lettura animata sez.df\lettura animata (16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10" t="5401" r="37135"/>
          <a:stretch/>
        </p:blipFill>
        <p:spPr bwMode="auto">
          <a:xfrm>
            <a:off x="6588224" y="3170066"/>
            <a:ext cx="2088232" cy="2580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9" name="Picture 5" descr="C:\Users\Filippo\Desktop\progetto 0-6\lettura animata sez.df\lettura animata (50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5850396" cy="3290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26" name="Picture 2" descr="C:\Users\Filippo\Desktop\progetto 0-6\IMG-20190512-WA000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28" t="40584" r="28896"/>
          <a:stretch/>
        </p:blipFill>
        <p:spPr bwMode="auto">
          <a:xfrm>
            <a:off x="0" y="0"/>
            <a:ext cx="4827651" cy="30285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72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ottotitolo 2"/>
          <p:cNvSpPr txBox="1">
            <a:spLocks/>
          </p:cNvSpPr>
          <p:nvPr/>
        </p:nvSpPr>
        <p:spPr>
          <a:xfrm>
            <a:off x="4139952" y="4490062"/>
            <a:ext cx="4270876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600" b="1" dirty="0" smtClean="0"/>
              <a:t>MERENDA INSIEME</a:t>
            </a:r>
            <a:endParaRPr lang="it-IT" sz="3600" b="1" dirty="0"/>
          </a:p>
        </p:txBody>
      </p:sp>
      <p:pic>
        <p:nvPicPr>
          <p:cNvPr id="2051" name="Picture 3" descr="C:\Users\Filippo\Desktop\progetto 0-6\lettura animata sez.df\lettura animata (4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609" y="185868"/>
            <a:ext cx="7158941" cy="40269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C:\Users\Filippo\Desktop\progetto 0-6\lettura animata sez.df\lettura animata (49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1" t="5091" b="35717"/>
          <a:stretch/>
        </p:blipFill>
        <p:spPr bwMode="auto">
          <a:xfrm>
            <a:off x="116085" y="2886571"/>
            <a:ext cx="3295205" cy="37110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07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ilippo\Desktop\IMG-20190613-WA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97" y="3590413"/>
            <a:ext cx="5324739" cy="300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Filippo\Desktop\IMG-20190613-WA000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90" t="4502" r="37671" b="53843"/>
          <a:stretch/>
        </p:blipFill>
        <p:spPr bwMode="auto">
          <a:xfrm>
            <a:off x="5827133" y="4221088"/>
            <a:ext cx="3043561" cy="219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Filippo\Desktop\progetto 0-6\IMG-20190512-WA00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9" t="14987" r="54763" b="16303"/>
          <a:stretch/>
        </p:blipFill>
        <p:spPr bwMode="auto">
          <a:xfrm rot="16200000">
            <a:off x="2671280" y="-525244"/>
            <a:ext cx="1223159" cy="596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Filippo\Desktop\progetto 0-6\IMG-20190512-WA00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2" t="29714" r="62587" b="32932"/>
          <a:stretch/>
        </p:blipFill>
        <p:spPr bwMode="auto">
          <a:xfrm rot="16200000">
            <a:off x="6620560" y="1987863"/>
            <a:ext cx="180753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Filippo\Desktop\progetto 0-6\IMG-20190512-WA0007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6" t="13755" r="47378" b="17534"/>
          <a:stretch/>
        </p:blipFill>
        <p:spPr bwMode="auto">
          <a:xfrm rot="16200000">
            <a:off x="3751596" y="-3323166"/>
            <a:ext cx="1413053" cy="829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73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27584" y="260648"/>
            <a:ext cx="784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b="1" dirty="0"/>
              <a:t>QUESTIONARIO PER I GENITORI DEI BAMBINI PROSSIMI AD ENTRARE ALLA SCUOLA PRIMARIA</a:t>
            </a:r>
            <a:endParaRPr lang="it-IT" dirty="0"/>
          </a:p>
          <a:p>
            <a:pPr algn="ctr"/>
            <a:r>
              <a:rPr lang="it-IT" b="1" dirty="0"/>
              <a:t>A.S. 2018/2019</a:t>
            </a:r>
            <a:endParaRPr lang="it-IT" dirty="0"/>
          </a:p>
          <a:p>
            <a:pPr algn="ctr"/>
            <a:r>
              <a:rPr lang="it-IT" b="1" dirty="0"/>
              <a:t>Scuole d’Infanzia “Sante Zennaro” e “Gianni </a:t>
            </a:r>
            <a:r>
              <a:rPr lang="it-IT" b="1" dirty="0" err="1"/>
              <a:t>Rodari</a:t>
            </a:r>
            <a:r>
              <a:rPr lang="it-IT" b="1" dirty="0"/>
              <a:t>”-Imola; Fondazione Con I Bambini-Roma; Cooperativa Sol.co Prossimo-Imola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107504" y="2348880"/>
            <a:ext cx="885698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Tale questionario nasce dalla collaborazione del corpo docente delle Scuole d’Infanzia Statali “Sante Zennaro” e “Gianni </a:t>
            </a:r>
            <a:r>
              <a:rPr lang="it-IT" dirty="0" err="1"/>
              <a:t>Rodari</a:t>
            </a:r>
            <a:r>
              <a:rPr lang="it-IT" dirty="0"/>
              <a:t>” di Imola, e dalla pedagogista della cooperativa “Sol.co Prossimo” di Imola, all’interno del progetto finanziato dalla “Fondazione Con I Bambini” di Roma, e teso a facilitare sia per i genitori che per i bambini, il passaggio dalla scuola dell’Infanzia alla scuola Primaria. </a:t>
            </a:r>
          </a:p>
          <a:p>
            <a:r>
              <a:rPr lang="it-IT" dirty="0"/>
              <a:t>Ti chiediamo dunque di rispondere in modo sincero e completo a tutte le domande, in modo da poterci fornire informazioni utili a comprendere le difficoltà e le perplessità riguardo questo tema. </a:t>
            </a:r>
            <a:endParaRPr lang="it-IT" dirty="0" smtClean="0"/>
          </a:p>
          <a:p>
            <a:endParaRPr lang="it-IT" dirty="0"/>
          </a:p>
          <a:p>
            <a:r>
              <a:rPr lang="it-IT" dirty="0"/>
              <a:t>Le tue risposte ci serviranno per progettare incontri di formazione per i genitori delle Scuola d’infanzia e Primaria “Sante Zennaro” e “Gianni </a:t>
            </a:r>
            <a:r>
              <a:rPr lang="it-IT" dirty="0" err="1"/>
              <a:t>Rodari</a:t>
            </a:r>
            <a:r>
              <a:rPr lang="it-IT" dirty="0"/>
              <a:t>” di </a:t>
            </a:r>
            <a:r>
              <a:rPr lang="it-IT" dirty="0" err="1"/>
              <a:t>Imola.Affinché</a:t>
            </a:r>
            <a:r>
              <a:rPr lang="it-IT" dirty="0"/>
              <a:t> il progetto si sviluppi al meglio, ti chiediamo di riconsegnare il questionario compilato in </a:t>
            </a:r>
            <a:r>
              <a:rPr lang="it-IT" b="1" dirty="0"/>
              <a:t>forma anonima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5500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1289</Words>
  <Application>Microsoft Office PowerPoint</Application>
  <PresentationFormat>Presentazione su schermo (4:3)</PresentationFormat>
  <Paragraphs>138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Tema di Office</vt:lpstr>
      <vt:lpstr>PROGETTO 0-6</vt:lpstr>
      <vt:lpstr>LA SCUOLA DELL’INFANZIA  SANTE ZENNARO E GIANNI RODARI  </vt:lpstr>
      <vt:lpstr>Presentazione standard di PowerPoint</vt:lpstr>
      <vt:lpstr>Presentazione standard di PowerPoint</vt:lpstr>
      <vt:lpstr>I NOSTRI CAPOLAVORI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PROGETTO 0-6</dc:title>
  <dc:creator>Filippo</dc:creator>
  <cp:lastModifiedBy>Filippo</cp:lastModifiedBy>
  <cp:revision>36</cp:revision>
  <dcterms:created xsi:type="dcterms:W3CDTF">2019-05-12T15:53:41Z</dcterms:created>
  <dcterms:modified xsi:type="dcterms:W3CDTF">2019-06-17T20:34:27Z</dcterms:modified>
</cp:coreProperties>
</file>